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3" r:id="rId4"/>
    <p:sldId id="284" r:id="rId5"/>
    <p:sldId id="257" r:id="rId6"/>
    <p:sldId id="264" r:id="rId7"/>
    <p:sldId id="285" r:id="rId8"/>
    <p:sldId id="261" r:id="rId9"/>
    <p:sldId id="262" r:id="rId10"/>
    <p:sldId id="260" r:id="rId11"/>
    <p:sldId id="276" r:id="rId12"/>
    <p:sldId id="273" r:id="rId13"/>
    <p:sldId id="266" r:id="rId14"/>
    <p:sldId id="269" r:id="rId15"/>
    <p:sldId id="278" r:id="rId16"/>
    <p:sldId id="274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033B-16F3-8DF7-843F-B70B63F1B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9B91B-4BF0-D0C5-6365-78B141E7B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B8E00-BBB0-4B39-CCBD-8A620940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0B2AA-532A-33CA-E82B-5E7B4E0B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20E5-0469-E3D9-4B8C-B7693419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9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9293-DDA7-37DC-6E4C-C2D98746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70A88-8B58-084C-E43B-66667AA7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53A4C-0956-D3F5-CF74-F416C21E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227D-9246-F266-4BA5-AC9CA61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2656-9981-CB09-178E-2760C1C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D5206-D96C-8C07-ED86-F0852E5B9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A1F00-2CA2-33D2-AB0F-C0AC3DB3F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84D0-B17C-B66B-8D11-06D5201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FC224-2373-1F83-2DE5-03FFF466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BD0A-417C-D050-2688-0D3AD3DF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173C-D7D1-1AAF-2BD4-463BF45A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8965-FD95-0F4D-6F1C-DEC1620FD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402B0-2F84-AA40-52E0-860F321C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20C1-B43A-12DB-A128-2BDEC2DC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9EB6-17F6-8DFA-5F09-3B882DC0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82D3-A8C3-4EE6-31C5-1572221E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FD6E-7E4E-6151-1F6D-56DE53AE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97C7-9CBD-0EEE-4AE5-84A69763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B001-F117-46EB-3ABF-924F76E5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1913-238B-3F74-2819-B61877E6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1F23-6786-CA31-10CA-E6DD51C7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7220-0D16-1D5B-3C2E-9E77A765D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C4360-CF66-3221-0359-B47AA45C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3FF48-2D4D-DDD9-F041-52CB297C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6A28-32E8-96D4-7DAF-D520D29D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1FD2-9D1B-1E6C-262C-6D33EDDE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3F21-AECE-22D0-1E3D-3F39AE38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C35F-7393-97CC-46FE-7FFD4D56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D4F9E-356B-5663-FA39-9EF43869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47A11-7332-042F-223E-529CA908C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7CCD2-58E1-08EA-1403-49CA24FFA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CF357-1A82-F744-4B10-D0A0ADA5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DF3D1-EEEA-757B-DE45-D9D5166D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C7DDC-12DD-DF4C-B06A-1EEA7A7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C49C-CCE2-054F-BD26-A518C4E9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1A32-43A6-AB67-A04C-E43934BB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F0776-7857-FCBF-246F-19814BD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32E70-E64D-0B6D-67F4-F2BCBF42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A7B51-03D6-0CA2-F4BA-C62AC373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14398-3FCB-A4D9-2897-FE7A2EDE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8565D-6713-9E09-0828-0E92364C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BB25-7BBB-E045-AC4F-0029BB07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66F1-9D7E-41FE-2918-EC409F2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F5299-2D75-5763-85C5-87F66E56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80B1-869A-2C60-5344-F037AE7F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BFC73-A7DA-D481-FC7B-4D4D4B43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DAB68-85BF-4D39-8B35-08B06AF8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1395-FD9C-609C-AA6C-2FFA1329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C44FF-CFBC-755C-EE35-5C94CF2B5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EB27F-FB67-4BC0-E527-76DDD7EC1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E28E5-C974-E0F4-F3FB-68BE1F9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45EA8-3F91-BC77-972F-29F59F6E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AA48-B688-67F2-85CE-1C86FEB5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BC890-6116-D3C7-B425-7CA92F1C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F6BF1-DE1E-0E44-5C29-3740A4F71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C12A-449B-C027-14C4-90FC9146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F7A0-5B05-4458-9297-72F119B8D93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A3DF-819C-02F0-A2B7-9D2C25851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955F-5842-2F2D-BF0B-CC0E7E8C7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3444-01A9-43F9-89CE-D773EA66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2427-2824-408A-80E6-FF9D1107C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8195" y="1525459"/>
            <a:ext cx="7086600" cy="2387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Evaluation of global IASI-GOME2 observations of lowermost tropospheric ozone as a predictor of ground-level ozone concentration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9AEA6-C805-5320-7FFE-60D04B801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872" y="4653598"/>
            <a:ext cx="9144000" cy="1655762"/>
          </a:xfrm>
        </p:spPr>
        <p:txBody>
          <a:bodyPr/>
          <a:lstStyle/>
          <a:p>
            <a:r>
              <a:rPr lang="en-US" dirty="0"/>
              <a:t>Hantao Wang,</a:t>
            </a:r>
            <a:r>
              <a:rPr lang="zh-CN" alt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Juan Cuesta</a:t>
            </a:r>
            <a:endParaRPr lang="en-US" dirty="0"/>
          </a:p>
          <a:p>
            <a:r>
              <a:rPr lang="en-US" dirty="0"/>
              <a:t>Advised by Dr. Jason West</a:t>
            </a:r>
          </a:p>
          <a:p>
            <a:r>
              <a:rPr lang="en-US" dirty="0"/>
              <a:t>Gillings School of Global Public Health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ACD38-9D57-80EF-B717-455F127B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5021209"/>
            <a:ext cx="2197522" cy="1682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A7E5A-E60E-5F41-C7B5-0B1219EDD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76267" cy="1777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CD3D2-F7E2-046E-DE87-CA44676E2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716" y="5358383"/>
            <a:ext cx="3111091" cy="1479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F1B58-596C-1AD0-6004-BCB20107B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694" y="20459"/>
            <a:ext cx="285611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9FF5-608F-5F51-EF53-389079B9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135" y="0"/>
            <a:ext cx="2295144" cy="1325563"/>
          </a:xfrm>
        </p:spPr>
        <p:txBody>
          <a:bodyPr/>
          <a:lstStyle/>
          <a:p>
            <a:r>
              <a:rPr lang="en-US" b="1" dirty="0"/>
              <a:t>Temporal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56708-DFD9-5060-E50A-6AD3EA93A3A9}"/>
              </a:ext>
            </a:extLst>
          </p:cNvPr>
          <p:cNvSpPr txBox="1"/>
          <p:nvPr/>
        </p:nvSpPr>
        <p:spPr>
          <a:xfrm>
            <a:off x="6297283" y="1099623"/>
            <a:ext cx="506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R-square shares a same peak as the ozone ground-level concentration, a maximum at 30</a:t>
            </a:r>
            <a:r>
              <a:rPr lang="en-US" altLang="zh-CN" dirty="0"/>
              <a:t>°</a:t>
            </a:r>
            <a:r>
              <a:rPr lang="en-US" dirty="0"/>
              <a:t> to 40</a:t>
            </a:r>
            <a:r>
              <a:rPr lang="en-US" altLang="zh-CN" dirty="0"/>
              <a:t>°</a:t>
            </a:r>
            <a:r>
              <a:rPr lang="en-US" dirty="0"/>
              <a:t> latitude.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B6DD96-9355-BCE1-9639-B20AFD25643A}"/>
              </a:ext>
            </a:extLst>
          </p:cNvPr>
          <p:cNvSpPr txBox="1">
            <a:spLocks/>
          </p:cNvSpPr>
          <p:nvPr/>
        </p:nvSpPr>
        <p:spPr>
          <a:xfrm>
            <a:off x="7513320" y="0"/>
            <a:ext cx="2295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48E70-7C10-8557-2ABE-E326EB221B5E}"/>
              </a:ext>
            </a:extLst>
          </p:cNvPr>
          <p:cNvSpPr txBox="1"/>
          <p:nvPr/>
        </p:nvSpPr>
        <p:spPr>
          <a:xfrm>
            <a:off x="907067" y="1099623"/>
            <a:ext cx="5188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correlation between satellite observations of lowermost tropospheric ozone and ground-level ozone is greatest in summer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D2A23-4C18-D032-274F-B79CB940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39" y="2579230"/>
            <a:ext cx="4584589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EEA0E-5274-A9C4-6688-F2AEFC7B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174" y="2579229"/>
            <a:ext cx="5364945" cy="2755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ED337-37B7-76A2-C0D7-3C0BF9E67D6E}"/>
              </a:ext>
            </a:extLst>
          </p:cNvPr>
          <p:cNvSpPr txBox="1"/>
          <p:nvPr/>
        </p:nvSpPr>
        <p:spPr>
          <a:xfrm>
            <a:off x="3048719" y="5758377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may due to the Infrared energy emitted from surface at these time and area is relatively high or it may due to the high ozone concentration in these scenario</a:t>
            </a:r>
            <a:r>
              <a:rPr lang="en-US" altLang="zh-CN" dirty="0"/>
              <a:t>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08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79BE-F5AD-6816-57FD-429A33E4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88" y="0"/>
            <a:ext cx="1204569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Different ground-level ozone concentrations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CE5B-82B8-88AB-8A82-CC56323AEAED}"/>
              </a:ext>
            </a:extLst>
          </p:cNvPr>
          <p:cNvSpPr txBox="1"/>
          <p:nvPr/>
        </p:nvSpPr>
        <p:spPr>
          <a:xfrm>
            <a:off x="9484112" y="2404884"/>
            <a:ext cx="2769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correlation between ground-level ozone concentration and satellite data increases when ground-level ozone concentration rises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2A053B7-ED5D-ED65-CDCB-29398570B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16230"/>
              </p:ext>
            </p:extLst>
          </p:nvPr>
        </p:nvGraphicFramePr>
        <p:xfrm>
          <a:off x="633869" y="1608125"/>
          <a:ext cx="8656780" cy="334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655">
                  <a:extLst>
                    <a:ext uri="{9D8B030D-6E8A-4147-A177-3AD203B41FA5}">
                      <a16:colId xmlns:a16="http://schemas.microsoft.com/office/drawing/2014/main" val="2975619223"/>
                    </a:ext>
                  </a:extLst>
                </a:gridCol>
                <a:gridCol w="3186125">
                  <a:extLst>
                    <a:ext uri="{9D8B030D-6E8A-4147-A177-3AD203B41FA5}">
                      <a16:colId xmlns:a16="http://schemas.microsoft.com/office/drawing/2014/main" val="3512081345"/>
                    </a:ext>
                  </a:extLst>
                </a:gridCol>
              </a:tblGrid>
              <a:tr h="41631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Ground-level ozone concentration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R_square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from regression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43755"/>
                  </a:ext>
                </a:extLst>
              </a:tr>
              <a:tr h="422095">
                <a:tc>
                  <a:txBody>
                    <a:bodyPr/>
                    <a:lstStyle/>
                    <a:p>
                      <a:r>
                        <a:rPr lang="en-US" sz="1800" dirty="0"/>
                        <a:t>0 to 0.25 quantile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68339"/>
                  </a:ext>
                </a:extLst>
              </a:tr>
              <a:tr h="422095">
                <a:tc>
                  <a:txBody>
                    <a:bodyPr/>
                    <a:lstStyle/>
                    <a:p>
                      <a:r>
                        <a:rPr lang="en-US" sz="1800" dirty="0"/>
                        <a:t>0.25 to 0.5 quantile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64641"/>
                  </a:ext>
                </a:extLst>
              </a:tr>
              <a:tr h="416312">
                <a:tc>
                  <a:txBody>
                    <a:bodyPr/>
                    <a:lstStyle/>
                    <a:p>
                      <a:r>
                        <a:rPr lang="en-US" sz="1800" dirty="0"/>
                        <a:t>0.5 to 0.75 quantile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82264"/>
                  </a:ext>
                </a:extLst>
              </a:tr>
              <a:tr h="416312">
                <a:tc>
                  <a:txBody>
                    <a:bodyPr/>
                    <a:lstStyle/>
                    <a:p>
                      <a:r>
                        <a:rPr lang="en-US" sz="1800" dirty="0"/>
                        <a:t>0.75 to  1 quantile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50787"/>
                  </a:ext>
                </a:extLst>
              </a:tr>
              <a:tr h="422095">
                <a:tc>
                  <a:txBody>
                    <a:bodyPr/>
                    <a:lstStyle/>
                    <a:p>
                      <a:r>
                        <a:rPr lang="en-US" sz="1800" dirty="0"/>
                        <a:t>Above or equal to the annual average (&gt;=32.1 ppb)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77868"/>
                  </a:ext>
                </a:extLst>
              </a:tr>
              <a:tr h="416312">
                <a:tc>
                  <a:txBody>
                    <a:bodyPr/>
                    <a:lstStyle/>
                    <a:p>
                      <a:r>
                        <a:rPr lang="en-US" sz="1800" dirty="0"/>
                        <a:t>Below the annual average(&lt;32.1 ppb)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03154"/>
                  </a:ext>
                </a:extLst>
              </a:tr>
              <a:tr h="416312">
                <a:tc>
                  <a:txBody>
                    <a:bodyPr/>
                    <a:lstStyle/>
                    <a:p>
                      <a:r>
                        <a:rPr lang="en-US" sz="1800" dirty="0"/>
                        <a:t>All data for 2017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E0E2-409A-B65E-8150-FF5628E5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83" y="132212"/>
            <a:ext cx="10515600" cy="1325563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FD95F-865F-0D32-0D71-88F96694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52" y="1457775"/>
            <a:ext cx="10859219" cy="4351338"/>
          </a:xfrm>
        </p:spPr>
        <p:txBody>
          <a:bodyPr/>
          <a:lstStyle/>
          <a:p>
            <a:r>
              <a:rPr lang="en-US" dirty="0"/>
              <a:t>There is a relatively good correlation between ground-level ozone observations and satellite data from June to September(Summer) or in 30</a:t>
            </a:r>
            <a:r>
              <a:rPr lang="en-US" altLang="zh-CN" dirty="0"/>
              <a:t>°</a:t>
            </a:r>
            <a:r>
              <a:rPr lang="en-US" dirty="0"/>
              <a:t>-40</a:t>
            </a:r>
            <a:r>
              <a:rPr lang="en-US" altLang="zh-CN" dirty="0"/>
              <a:t>°</a:t>
            </a:r>
            <a:r>
              <a:rPr lang="en-US" dirty="0"/>
              <a:t> latitude area.</a:t>
            </a:r>
          </a:p>
          <a:p>
            <a:r>
              <a:rPr lang="en-US" dirty="0"/>
              <a:t>Better correlation between ground-level ozone and satellite observations in areas with higher ground-level ozone concentrations. Worse agreement in areas with lower ground-level ozone concentrations.</a:t>
            </a:r>
          </a:p>
          <a:p>
            <a:r>
              <a:rPr lang="en-US" dirty="0"/>
              <a:t>Although the R-squared of the linear regression of monthly means throughout the year 2017 is small (0.069), the regression model is a valid fit according to the residual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0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371A-9AEC-4A3B-ACD2-4681B3ED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52423"/>
            <a:ext cx="9704832" cy="862368"/>
          </a:xfrm>
        </p:spPr>
        <p:txBody>
          <a:bodyPr/>
          <a:lstStyle/>
          <a:p>
            <a:r>
              <a:rPr lang="en-US" b="1" dirty="0"/>
              <a:t>Land cover</a:t>
            </a:r>
            <a:r>
              <a:rPr lang="en-US" dirty="0"/>
              <a:t> </a:t>
            </a:r>
            <a:r>
              <a:rPr lang="en-US" b="1" dirty="0"/>
              <a:t>indicators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77512-3701-4822-A58E-308A46F3F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5" y="1027906"/>
            <a:ext cx="5461894" cy="25991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8C6E-B614-44C8-9D49-481C8BAD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49" y="832267"/>
            <a:ext cx="5675376" cy="252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48D62-D003-4717-B3B4-1572AA190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51" y="3967731"/>
            <a:ext cx="4015374" cy="289026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FB16D74-C86B-484E-A868-333AA83A8557}"/>
              </a:ext>
            </a:extLst>
          </p:cNvPr>
          <p:cNvSpPr/>
          <p:nvPr/>
        </p:nvSpPr>
        <p:spPr>
          <a:xfrm>
            <a:off x="5832820" y="1792224"/>
            <a:ext cx="1171483" cy="1033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9AFE3F-6484-4465-A0E7-CDB3FCDC01A9}"/>
              </a:ext>
            </a:extLst>
          </p:cNvPr>
          <p:cNvCxnSpPr>
            <a:cxnSpLocks/>
          </p:cNvCxnSpPr>
          <p:nvPr/>
        </p:nvCxnSpPr>
        <p:spPr>
          <a:xfrm>
            <a:off x="6638087" y="2787265"/>
            <a:ext cx="1198321" cy="983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06F6F8D-3A90-4D72-84B5-05DFD9BAC837}"/>
              </a:ext>
            </a:extLst>
          </p:cNvPr>
          <p:cNvSpPr/>
          <p:nvPr/>
        </p:nvSpPr>
        <p:spPr>
          <a:xfrm>
            <a:off x="6513578" y="3662013"/>
            <a:ext cx="4702942" cy="3082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2BAA2-BD27-41DD-B4A5-EA9BDA98653A}"/>
              </a:ext>
            </a:extLst>
          </p:cNvPr>
          <p:cNvSpPr txBox="1"/>
          <p:nvPr/>
        </p:nvSpPr>
        <p:spPr>
          <a:xfrm>
            <a:off x="36917" y="4464784"/>
            <a:ext cx="6575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total 85 Ozone Monitor Stations in Unite State. </a:t>
            </a:r>
            <a:br>
              <a:rPr lang="en-US" dirty="0"/>
            </a:br>
            <a:r>
              <a:rPr lang="en-US" dirty="0"/>
              <a:t>Total 894 data points in 2017 year.</a:t>
            </a:r>
          </a:p>
          <a:p>
            <a:r>
              <a:rPr lang="en-US" dirty="0"/>
              <a:t>Find satellite gird contain each monitor.</a:t>
            </a:r>
          </a:p>
          <a:p>
            <a:r>
              <a:rPr lang="en-US" dirty="0"/>
              <a:t>Generate mask for each grid contain the monitor.</a:t>
            </a:r>
          </a:p>
          <a:p>
            <a:r>
              <a:rPr lang="en-US" dirty="0"/>
              <a:t>Records the number of pixel of landcover indicators within each grid</a:t>
            </a:r>
          </a:p>
          <a:p>
            <a:r>
              <a:rPr lang="en-US" altLang="zh-CN" dirty="0"/>
              <a:t>Total 14 kinds of landcover</a:t>
            </a:r>
            <a:br>
              <a:rPr lang="en-US" u="sng" dirty="0">
                <a:solidFill>
                  <a:srgbClr val="1A0DAB"/>
                </a:solidFill>
                <a:latin typeface="Roboto" panose="02000000000000000000" pitchFamily="2" charset="0"/>
              </a:rPr>
            </a:br>
            <a:r>
              <a:rPr lang="en-US" dirty="0">
                <a:solidFill>
                  <a:srgbClr val="1A0DAB"/>
                </a:solidFill>
                <a:latin typeface="Roboto" panose="02000000000000000000" pitchFamily="2" charset="0"/>
              </a:rPr>
              <a:t>National Land Cover Database </a:t>
            </a:r>
            <a:r>
              <a:rPr lang="en-US" dirty="0"/>
              <a:t>(</a:t>
            </a:r>
            <a:r>
              <a:rPr lang="en-US" altLang="zh-CN" dirty="0"/>
              <a:t>NLCD)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DB6B5B-0F37-4FD1-8192-D9F7B0F59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5" y="3017273"/>
            <a:ext cx="1638529" cy="1143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AF23CC-D9EC-40EE-9044-67965FDD0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38" y="2888836"/>
            <a:ext cx="1961190" cy="27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9F49-C254-4BD4-82CE-7CB2968B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74" y="-262835"/>
            <a:ext cx="12082272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Regression include land cover indicators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C6487A-945A-E5B9-6954-A3D51669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05" y="1110173"/>
            <a:ext cx="4584589" cy="2755631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9D592BD-8688-F730-9093-9119D322D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80510"/>
              </p:ext>
            </p:extLst>
          </p:nvPr>
        </p:nvGraphicFramePr>
        <p:xfrm>
          <a:off x="901605" y="4395644"/>
          <a:ext cx="5021556" cy="18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0350">
                  <a:extLst>
                    <a:ext uri="{9D8B030D-6E8A-4147-A177-3AD203B41FA5}">
                      <a16:colId xmlns:a16="http://schemas.microsoft.com/office/drawing/2014/main" val="3558746009"/>
                    </a:ext>
                  </a:extLst>
                </a:gridCol>
                <a:gridCol w="1591206">
                  <a:extLst>
                    <a:ext uri="{9D8B030D-6E8A-4147-A177-3AD203B41FA5}">
                      <a16:colId xmlns:a16="http://schemas.microsoft.com/office/drawing/2014/main" val="50518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predictors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R_square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satellite observation of ozone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2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Include 6 land cover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97848"/>
                  </a:ext>
                </a:extLst>
              </a:tr>
              <a:tr h="360759">
                <a:tc>
                  <a:txBody>
                    <a:bodyPr/>
                    <a:lstStyle/>
                    <a:p>
                      <a:r>
                        <a:rPr lang="en-US" dirty="0"/>
                        <a:t>Only 6 land cover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6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Only 1 land cover indicator(Water)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34154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5AE76E0-2C09-AB02-889A-A0EACC83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15619"/>
              </p:ext>
            </p:extLst>
          </p:nvPr>
        </p:nvGraphicFramePr>
        <p:xfrm>
          <a:off x="5923161" y="1044547"/>
          <a:ext cx="6044567" cy="2585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1691">
                  <a:extLst>
                    <a:ext uri="{9D8B030D-6E8A-4147-A177-3AD203B41FA5}">
                      <a16:colId xmlns:a16="http://schemas.microsoft.com/office/drawing/2014/main" val="2093162415"/>
                    </a:ext>
                  </a:extLst>
                </a:gridCol>
                <a:gridCol w="3812876">
                  <a:extLst>
                    <a:ext uri="{9D8B030D-6E8A-4147-A177-3AD203B41FA5}">
                      <a16:colId xmlns:a16="http://schemas.microsoft.com/office/drawing/2014/main" val="571836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Indicator Categories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Land cover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7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water, snow/ice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8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Barren 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 space, Barren 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8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Wetland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Woody Wetlands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1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Pasture, Crops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04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Forest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Deciduous/Evergreen/Mixed Forest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6353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Shrub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Shrub/Scrub, Grassland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0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1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C901-0145-80BA-4515-C6F685EC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C465-B62B-C0B4-970D-5D6D1A3B6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global scale throughout the year, satellite data and ground data have poor correlation, but show a better fitting after including the land cover indicators.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8F08-D25C-A02F-A5A9-1A6C4802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050C-8ED6-BE87-8BCA-C5F8F415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Satellite observation and ground-based observations of ozone show a strong correlation in summer and in the 30</a:t>
            </a:r>
            <a:r>
              <a:rPr lang="en-US" altLang="zh-CN" dirty="0"/>
              <a:t>°</a:t>
            </a:r>
            <a:r>
              <a:rPr lang="en-US" dirty="0"/>
              <a:t>-40° latitude interval. </a:t>
            </a:r>
          </a:p>
          <a:p>
            <a:r>
              <a:rPr lang="en-US" dirty="0"/>
              <a:t>The use of satellite ozone observation in combination with other data(like land cover) can greatly improve the correlation with variations of ground-level ozone. </a:t>
            </a:r>
          </a:p>
          <a:p>
            <a:r>
              <a:rPr lang="en-US" dirty="0"/>
              <a:t>The study suggests that when satellite data are included in data fusion, the </a:t>
            </a:r>
            <a:r>
              <a:rPr lang="en-US" altLang="zh-CN" dirty="0"/>
              <a:t>spatial</a:t>
            </a:r>
            <a:r>
              <a:rPr lang="en-US" dirty="0"/>
              <a:t> and temporal variability in performance with respect to ground data should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5636-90AD-67A0-384F-8755363C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b="1" dirty="0"/>
              <a:t>N</a:t>
            </a:r>
            <a:r>
              <a:rPr lang="en-US" altLang="zh-CN" b="1" dirty="0"/>
              <a:t>ext Steps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B070-6B86-BF13-A943-61B7A11F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16" y="1544039"/>
            <a:ext cx="10703943" cy="4351338"/>
          </a:xfrm>
        </p:spPr>
        <p:txBody>
          <a:bodyPr/>
          <a:lstStyle/>
          <a:p>
            <a:r>
              <a:rPr lang="en-US" altLang="zh-CN" dirty="0"/>
              <a:t>Use the TOAR-II database, which increases the number of sites to 19444 and includes data points from 1970 to 2021. 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Evaluate observations of lower tropospheric ozone from the forthcoming TEMPO (Tropospheric Emissions: Monitoring of Pollution) instrument, relative to ground-level observations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Conduct data fusion using IASI+GOME2 observations of lower-tropospheric ozone to see if ground-level ozone predictions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9BD6-7F76-A9A1-6DEA-CF354415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736" y="2478598"/>
            <a:ext cx="7210245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Thank you! and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31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BB53-58A2-1128-2461-E82021A2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11" y="351994"/>
            <a:ext cx="10515600" cy="1325563"/>
          </a:xfrm>
        </p:spPr>
        <p:txBody>
          <a:bodyPr/>
          <a:lstStyle/>
          <a:p>
            <a:r>
              <a:rPr lang="en-US" b="1" dirty="0"/>
              <a:t>Data fusion (previous work)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B19B7-2747-6C4E-001F-A4C24F1BE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206" y="2158148"/>
            <a:ext cx="5483045" cy="3120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D39CF-BC6F-7516-7071-1A3294963104}"/>
              </a:ext>
            </a:extLst>
          </p:cNvPr>
          <p:cNvSpPr txBox="1"/>
          <p:nvPr/>
        </p:nvSpPr>
        <p:spPr>
          <a:xfrm>
            <a:off x="9825463" y="5585280"/>
            <a:ext cx="193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DeLang</a:t>
            </a:r>
            <a:r>
              <a:rPr lang="en-US" dirty="0"/>
              <a:t> et al,2021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89D46-0CBD-216D-C397-A83D33F703FF}"/>
              </a:ext>
            </a:extLst>
          </p:cNvPr>
          <p:cNvSpPr txBox="1"/>
          <p:nvPr/>
        </p:nvSpPr>
        <p:spPr>
          <a:xfrm>
            <a:off x="417754" y="2416215"/>
            <a:ext cx="609456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support the Global Burden of Disease 2019 (GBD2019) study, our group generated annual fine-resolution estimates of global surface ozone from 1990 to 2017 by fusing data from observations and 9 global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99EE-2E48-40EA-845C-89757090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5C9D-D0F0-9658-76C2-D09D5D8C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515074"/>
            <a:ext cx="10515600" cy="4351338"/>
          </a:xfrm>
        </p:spPr>
        <p:txBody>
          <a:bodyPr/>
          <a:lstStyle/>
          <a:p>
            <a:pPr lvl="1"/>
            <a:r>
              <a:rPr lang="en-US" altLang="zh-CN" dirty="0"/>
              <a:t>While the US, Europe, Japan and China created a large network, station observations of ozone elsewhere are extremely limited. ( Lu et al., 2018) </a:t>
            </a:r>
          </a:p>
          <a:p>
            <a:pPr lvl="1"/>
            <a:r>
              <a:rPr lang="en-US" dirty="0"/>
              <a:t>Remote sensing techniques have been widely used to monitor the global distribution of tropospheric ozone. But ground-level ozone is difficult to detect. </a:t>
            </a:r>
          </a:p>
          <a:p>
            <a:pPr lvl="1"/>
            <a:r>
              <a:rPr lang="en-US" dirty="0"/>
              <a:t>Recently, researchers have combined observations from satellites to infer ozone in the lower troposphere.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11439-7B2D-92CB-098D-06ECD1FA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52" y="4301439"/>
            <a:ext cx="5130010" cy="2409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4CAE0-6E01-2B46-689B-7A86A5E734B6}"/>
              </a:ext>
            </a:extLst>
          </p:cNvPr>
          <p:cNvSpPr txBox="1"/>
          <p:nvPr/>
        </p:nvSpPr>
        <p:spPr>
          <a:xfrm>
            <a:off x="8542120" y="5158260"/>
            <a:ext cx="193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DeLang</a:t>
            </a:r>
            <a:r>
              <a:rPr lang="en-US" dirty="0"/>
              <a:t> et al,2021</a:t>
            </a:r>
          </a:p>
        </p:txBody>
      </p:sp>
    </p:spTree>
    <p:extLst>
      <p:ext uri="{BB962C8B-B14F-4D97-AF65-F5344CB8AC3E}">
        <p14:creationId xmlns:p14="http://schemas.microsoft.com/office/powerpoint/2010/main" val="153084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610D-9330-CDA2-8819-4E681B1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altLang="zh-CN" b="1" dirty="0"/>
              <a:t>otivation and Objective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D2F7-A0A4-B825-0133-902153A0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motivation is to use satellite observations to better understand ozone in regions with few ground monitors, and include it in data fusion of global ozone concentrations.</a:t>
            </a:r>
          </a:p>
          <a:p>
            <a:endParaRPr lang="en-US" dirty="0"/>
          </a:p>
          <a:p>
            <a:r>
              <a:rPr lang="en-US" dirty="0"/>
              <a:t>The main objective of this study is to evaluate satellite observations of ozone in the lowermost troposphere (0-3km) as predictors of ground-level ozone concentration.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7DB65C-4626-6EE5-EFAC-9674DDFC21CB}"/>
              </a:ext>
            </a:extLst>
          </p:cNvPr>
          <p:cNvSpPr/>
          <p:nvPr/>
        </p:nvSpPr>
        <p:spPr>
          <a:xfrm>
            <a:off x="0" y="0"/>
            <a:ext cx="5986732" cy="6963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E9F76-B787-BC26-4D05-28BD298E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22860"/>
            <a:ext cx="5823870" cy="1325563"/>
          </a:xfrm>
        </p:spPr>
        <p:txBody>
          <a:bodyPr/>
          <a:lstStyle/>
          <a:p>
            <a:r>
              <a:rPr lang="en-US" sz="3400" b="1" dirty="0">
                <a:solidFill>
                  <a:schemeClr val="bg1"/>
                </a:solidFill>
              </a:rPr>
              <a:t>Satellite Ozone observations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from IASI+GOME2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7335-8320-3F9B-50A5-67BA6F61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92" y="1578144"/>
            <a:ext cx="563373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Satellite: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Meteorological Operational satellite (</a:t>
            </a:r>
            <a:r>
              <a:rPr lang="en-US" dirty="0" err="1">
                <a:solidFill>
                  <a:schemeClr val="bg1"/>
                </a:solidFill>
              </a:rPr>
              <a:t>MetOp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Sensor: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Infrared atmospheric sounding interferometer (IASI): thermal infrared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Global ozone monitoring experiment-2 (GOME2): ultraviolet </a:t>
            </a:r>
          </a:p>
          <a:p>
            <a:r>
              <a:rPr lang="en-US" dirty="0">
                <a:solidFill>
                  <a:schemeClr val="bg1"/>
                </a:solidFill>
              </a:rPr>
              <a:t>Spatial resolution: 1</a:t>
            </a:r>
            <a:r>
              <a:rPr lang="en-US" altLang="zh-CN" dirty="0">
                <a:solidFill>
                  <a:schemeClr val="bg1"/>
                </a:solidFill>
              </a:rPr>
              <a:t>°</a:t>
            </a:r>
            <a:r>
              <a:rPr lang="en-US" dirty="0">
                <a:solidFill>
                  <a:schemeClr val="bg1"/>
                </a:solidFill>
              </a:rPr>
              <a:t>*1</a:t>
            </a:r>
            <a:r>
              <a:rPr lang="en-US" altLang="zh-CN" dirty="0">
                <a:solidFill>
                  <a:schemeClr val="bg1"/>
                </a:solidFill>
              </a:rPr>
              <a:t>°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Lower Tropospheric Ozone Product: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Daily ozone vertical profiles 2016-present at 9:30 AM local time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Surface to 3km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Monthly  averages of ozone mixing ratio in 2017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~60000 data points per month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7116F5-2758-4943-F050-EDDF1B05EEDF}"/>
              </a:ext>
            </a:extLst>
          </p:cNvPr>
          <p:cNvSpPr txBox="1">
            <a:spLocks/>
          </p:cNvSpPr>
          <p:nvPr/>
        </p:nvSpPr>
        <p:spPr>
          <a:xfrm>
            <a:off x="6084268" y="137720"/>
            <a:ext cx="6010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ym typeface="+mn-ea"/>
              </a:rPr>
              <a:t>Ground-level ozone observations</a:t>
            </a:r>
            <a:br>
              <a:rPr lang="en-US" dirty="0">
                <a:sym typeface="+mn-ea"/>
              </a:rPr>
            </a:br>
            <a:r>
              <a:rPr lang="en-US" sz="3800" dirty="0">
                <a:sym typeface="+mn-ea"/>
              </a:rPr>
              <a:t>From Tropospheric Ozone Assessment Report (TOAR-I) database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06E36B-FC2F-6091-EB5F-84603B0BCDCD}"/>
              </a:ext>
            </a:extLst>
          </p:cNvPr>
          <p:cNvSpPr txBox="1">
            <a:spLocks/>
          </p:cNvSpPr>
          <p:nvPr/>
        </p:nvSpPr>
        <p:spPr>
          <a:xfrm>
            <a:off x="6205270" y="1600556"/>
            <a:ext cx="5282435" cy="2153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+mn-ea"/>
              </a:rPr>
              <a:t>Measurement sites: </a:t>
            </a:r>
          </a:p>
          <a:p>
            <a:pPr lvl="1"/>
            <a:r>
              <a:rPr lang="en-US" dirty="0">
                <a:sym typeface="+mn-ea"/>
              </a:rPr>
              <a:t>Almost 13,257 sites around the world</a:t>
            </a:r>
          </a:p>
          <a:p>
            <a:r>
              <a:rPr lang="en-US" dirty="0">
                <a:sym typeface="+mn-ea"/>
              </a:rPr>
              <a:t>Ground-level ozone: </a:t>
            </a:r>
          </a:p>
          <a:p>
            <a:pPr lvl="1"/>
            <a:r>
              <a:rPr lang="en-US" dirty="0">
                <a:sym typeface="+mn-ea"/>
              </a:rPr>
              <a:t>1970-2017</a:t>
            </a:r>
          </a:p>
          <a:p>
            <a:pPr lvl="1"/>
            <a:r>
              <a:rPr lang="en-US" dirty="0">
                <a:sym typeface="+mn-ea"/>
              </a:rPr>
              <a:t>monthly  averages of daily 8-hr maximum ozone concentration (MDA8)  in 2017</a:t>
            </a:r>
          </a:p>
          <a:p>
            <a:pPr lvl="1"/>
            <a:r>
              <a:rPr lang="en-US" dirty="0">
                <a:sym typeface="+mn-ea"/>
              </a:rPr>
              <a:t>~2600 </a:t>
            </a:r>
            <a:r>
              <a:rPr lang="en-US" altLang="zh-CN" dirty="0">
                <a:sym typeface="+mn-ea"/>
              </a:rPr>
              <a:t>data points</a:t>
            </a:r>
            <a:r>
              <a:rPr lang="en-US" dirty="0">
                <a:sym typeface="+mn-ea"/>
              </a:rPr>
              <a:t> per month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CA1BF-3269-54EF-E9DA-9F7D21C1B809}"/>
              </a:ext>
            </a:extLst>
          </p:cNvPr>
          <p:cNvSpPr txBox="1"/>
          <p:nvPr/>
        </p:nvSpPr>
        <p:spPr>
          <a:xfrm>
            <a:off x="3668195" y="6159203"/>
            <a:ext cx="193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Cuesta</a:t>
            </a:r>
            <a:r>
              <a:rPr lang="en-US" dirty="0">
                <a:solidFill>
                  <a:schemeClr val="bg1"/>
                </a:solidFill>
              </a:rPr>
              <a:t> et al,2018</a:t>
            </a:r>
          </a:p>
        </p:txBody>
      </p:sp>
    </p:spTree>
    <p:extLst>
      <p:ext uri="{BB962C8B-B14F-4D97-AF65-F5344CB8AC3E}">
        <p14:creationId xmlns:p14="http://schemas.microsoft.com/office/powerpoint/2010/main" val="250911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7F57-948C-E87B-9B38-E3A6E76C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0009"/>
            <a:ext cx="10515600" cy="1325563"/>
          </a:xfrm>
        </p:spPr>
        <p:txBody>
          <a:bodyPr/>
          <a:lstStyle/>
          <a:p>
            <a:r>
              <a:rPr lang="en-US" b="1" dirty="0"/>
              <a:t>Comparing satellite with ground-level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0C05-3C99-06E9-572C-CDA4CB59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7" y="1623871"/>
            <a:ext cx="7243542" cy="4345895"/>
          </a:xfrm>
        </p:spPr>
        <p:txBody>
          <a:bodyPr>
            <a:normAutofit/>
          </a:bodyPr>
          <a:lstStyle/>
          <a:p>
            <a:r>
              <a:rPr lang="en-US" sz="2400" dirty="0"/>
              <a:t>Ground monitors are point measurements compare to satellite observation which is an average over a large geographical region, and </a:t>
            </a:r>
            <a:r>
              <a:rPr lang="en-US" sz="2400" dirty="0" err="1"/>
              <a:t>smoothes</a:t>
            </a:r>
            <a:r>
              <a:rPr lang="en-US" sz="2400" dirty="0"/>
              <a:t> out </a:t>
            </a:r>
            <a:r>
              <a:rPr lang="en-US" altLang="zh-CN" sz="2400" dirty="0"/>
              <a:t>spatial</a:t>
            </a:r>
            <a:r>
              <a:rPr lang="en-US" sz="2400" dirty="0"/>
              <a:t> variation effects.</a:t>
            </a:r>
          </a:p>
          <a:p>
            <a:r>
              <a:rPr lang="en-US" sz="2400" dirty="0"/>
              <a:t>Satellite ozone retrievals are in the lowermost troposphere (0-3km).</a:t>
            </a:r>
          </a:p>
          <a:p>
            <a:r>
              <a:rPr lang="en-US" sz="2400" dirty="0"/>
              <a:t>Ground observations are monthly averages of MDA8, Satellite observations are monthly averages of ozone concentration at 9:30 am local time. For the purpose of the health study, we used monthly averages as the metric for the datasets.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8FD55-8871-6AF7-FE9A-70F9C5C3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79" y="1761909"/>
            <a:ext cx="4393721" cy="3756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C8A67-85EF-F87D-825A-AA89E14B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839" y="3592584"/>
            <a:ext cx="402371" cy="408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73E3D-75BE-5324-1F57-31DFD8272203}"/>
              </a:ext>
            </a:extLst>
          </p:cNvPr>
          <p:cNvSpPr txBox="1"/>
          <p:nvPr/>
        </p:nvSpPr>
        <p:spPr>
          <a:xfrm>
            <a:off x="8177841" y="5446546"/>
            <a:ext cx="410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Satellite observations (large red dots)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Ground observation sites(small black dots)</a:t>
            </a:r>
          </a:p>
        </p:txBody>
      </p:sp>
    </p:spTree>
    <p:extLst>
      <p:ext uri="{BB962C8B-B14F-4D97-AF65-F5344CB8AC3E}">
        <p14:creationId xmlns:p14="http://schemas.microsoft.com/office/powerpoint/2010/main" val="9352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4067-9ACA-6F10-5358-4812FA3C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altLang="zh-CN" b="1" dirty="0"/>
              <a:t>ethod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6BA16-F9C7-F6FE-FD1E-0FC79E1B76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Regression analysis between satellite observation and ground-</a:t>
                </a:r>
                <a:r>
                  <a:rPr lang="en-US" altLang="zh-CN" dirty="0"/>
                  <a:t>level</a:t>
                </a:r>
                <a:r>
                  <a:rPr lang="en-US" dirty="0"/>
                  <a:t> ozone concentration. Compare the results of regression analysis with land cover indicators.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b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en-US" dirty="0"/>
                  <a:t>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monthly averages of MDA8 ozone concentration, </a:t>
                </a:r>
                <a:r>
                  <a:rPr lang="en-US" i="1" dirty="0"/>
                  <a:t>S </a:t>
                </a:r>
                <a:r>
                  <a:rPr lang="en-US" dirty="0"/>
                  <a:t>is</a:t>
                </a:r>
                <a:r>
                  <a:rPr lang="en-US" i="1" dirty="0"/>
                  <a:t> </a:t>
                </a:r>
                <a:r>
                  <a:rPr lang="en-US" dirty="0"/>
                  <a:t>monthly averages of lowermost ozone concentration from Satellite observations, </a:t>
                </a:r>
                <a:r>
                  <a:rPr lang="en-US" i="1" dirty="0"/>
                  <a:t>f</a:t>
                </a:r>
                <a:r>
                  <a:rPr lang="en-US" dirty="0"/>
                  <a:t> is a function generated by the linear model.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6BA16-F9C7-F6FE-FD1E-0FC79E1B7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97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C73A-FFB4-815C-273C-14491BD3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24" y="-171377"/>
            <a:ext cx="2981456" cy="1325563"/>
          </a:xfrm>
        </p:spPr>
        <p:txBody>
          <a:bodyPr/>
          <a:lstStyle/>
          <a:p>
            <a:r>
              <a:rPr lang="en-US" b="1" dirty="0"/>
              <a:t>Mean</a:t>
            </a:r>
            <a:r>
              <a:rPr lang="en-US" dirty="0"/>
              <a:t> </a:t>
            </a:r>
            <a:r>
              <a:rPr lang="en-US" b="1" dirty="0"/>
              <a:t>trend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A64FA4-AEEF-5B1D-0F2C-9151F169335D}"/>
              </a:ext>
            </a:extLst>
          </p:cNvPr>
          <p:cNvSpPr txBox="1"/>
          <p:nvPr/>
        </p:nvSpPr>
        <p:spPr>
          <a:xfrm>
            <a:off x="738528" y="1082097"/>
            <a:ext cx="5138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Annual mean of ground-level ozone is 32.1 ppb, and mean of corresponding satellite observations of lowermost tropospheric ozone is 40.5 ppb.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E2C7D2-0993-E6EE-ECF3-790F92CF900C}"/>
              </a:ext>
            </a:extLst>
          </p:cNvPr>
          <p:cNvSpPr txBox="1">
            <a:spLocks/>
          </p:cNvSpPr>
          <p:nvPr/>
        </p:nvSpPr>
        <p:spPr>
          <a:xfrm>
            <a:off x="7616040" y="-171378"/>
            <a:ext cx="2981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B7CF8-47D2-CFD2-2B8A-973441F2C25A}"/>
              </a:ext>
            </a:extLst>
          </p:cNvPr>
          <p:cNvSpPr txBox="1"/>
          <p:nvPr/>
        </p:nvSpPr>
        <p:spPr>
          <a:xfrm>
            <a:off x="6400650" y="1082097"/>
            <a:ext cx="5138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regression </a:t>
            </a:r>
            <a:r>
              <a:rPr lang="en-US" dirty="0" err="1"/>
              <a:t>R_square</a:t>
            </a:r>
            <a:r>
              <a:rPr lang="en-US" dirty="0"/>
              <a:t> for the whole 2017 year data is 0.069, satellite observation as predictor variable, ground-level ozone as dependent variable.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A69CA3-9E8E-1B26-F55D-DF99AAA4D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7" y="2529862"/>
            <a:ext cx="6372081" cy="374828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7AF003-0721-02DB-BC36-74356F8B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67" y="2783240"/>
            <a:ext cx="5862548" cy="34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8E0995-DEF6-73F6-F31D-08109FCE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17" y="1424339"/>
            <a:ext cx="5700351" cy="3351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561C9-CCD3-CCE7-2F98-B37087FF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1" y="984556"/>
            <a:ext cx="5110094" cy="3966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175C1-3980-E142-BF28-04AF1B52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" y="-76802"/>
            <a:ext cx="10515600" cy="1325563"/>
          </a:xfrm>
        </p:spPr>
        <p:txBody>
          <a:bodyPr/>
          <a:lstStyle/>
          <a:p>
            <a:r>
              <a:rPr lang="en-US" b="1" dirty="0"/>
              <a:t>Residual</a:t>
            </a:r>
            <a:r>
              <a:rPr lang="en-US" dirty="0"/>
              <a:t> </a:t>
            </a:r>
            <a:r>
              <a:rPr lang="en-US" b="1" dirty="0"/>
              <a:t>analysis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9842A-876A-D594-5407-C15754633821}"/>
              </a:ext>
            </a:extLst>
          </p:cNvPr>
          <p:cNvSpPr txBox="1"/>
          <p:nvPr/>
        </p:nvSpPr>
        <p:spPr>
          <a:xfrm>
            <a:off x="1349505" y="1151884"/>
            <a:ext cx="3403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Histogram of residual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90F3F-8CEC-D4AE-12EF-6A913D271B62}"/>
              </a:ext>
            </a:extLst>
          </p:cNvPr>
          <p:cNvSpPr txBox="1"/>
          <p:nvPr/>
        </p:nvSpPr>
        <p:spPr>
          <a:xfrm>
            <a:off x="6700727" y="1167068"/>
            <a:ext cx="451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Scatterplot of residuals vs predicted values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C4F58-F898-D3DA-82A9-FC3EA78B52BA}"/>
              </a:ext>
            </a:extLst>
          </p:cNvPr>
          <p:cNvSpPr txBox="1"/>
          <p:nvPr/>
        </p:nvSpPr>
        <p:spPr>
          <a:xfrm>
            <a:off x="2131857" y="5706116"/>
            <a:ext cx="851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residual of the linear regression of the data for the whole year of 2017 was analyzed.</a:t>
            </a:r>
          </a:p>
        </p:txBody>
      </p:sp>
    </p:spTree>
    <p:extLst>
      <p:ext uri="{BB962C8B-B14F-4D97-AF65-F5344CB8AC3E}">
        <p14:creationId xmlns:p14="http://schemas.microsoft.com/office/powerpoint/2010/main" val="393353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15604</TotalTime>
  <Words>1132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Roboto</vt:lpstr>
      <vt:lpstr>Times New Roman</vt:lpstr>
      <vt:lpstr>Office Theme</vt:lpstr>
      <vt:lpstr>Evaluation of global IASI-GOME2 observations of lowermost tropospheric ozone as a predictor of ground-level ozone concentration</vt:lpstr>
      <vt:lpstr>Data fusion (previous work)</vt:lpstr>
      <vt:lpstr>Background</vt:lpstr>
      <vt:lpstr>Motivation and Objective</vt:lpstr>
      <vt:lpstr>Satellite Ozone observations from IASI+GOME2 database</vt:lpstr>
      <vt:lpstr>Comparing satellite with ground-level:</vt:lpstr>
      <vt:lpstr>Method</vt:lpstr>
      <vt:lpstr>Mean trend</vt:lpstr>
      <vt:lpstr>Residual analysis</vt:lpstr>
      <vt:lpstr>Temporal</vt:lpstr>
      <vt:lpstr>Different ground-level ozone concentrations</vt:lpstr>
      <vt:lpstr>Results:</vt:lpstr>
      <vt:lpstr>Land cover indicators</vt:lpstr>
      <vt:lpstr>Regression include land cover indicators</vt:lpstr>
      <vt:lpstr>Results</vt:lpstr>
      <vt:lpstr>Conclusions</vt:lpstr>
      <vt:lpstr>Next Steps</vt:lpstr>
      <vt:lpstr>Thank you! and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Evaluate IASI-GOME2  observations with ground observations</dc:title>
  <dc:creator>Wang, Hantao</dc:creator>
  <cp:lastModifiedBy>Wang, Hantao</cp:lastModifiedBy>
  <cp:revision>56</cp:revision>
  <dcterms:created xsi:type="dcterms:W3CDTF">2022-06-22T09:24:45Z</dcterms:created>
  <dcterms:modified xsi:type="dcterms:W3CDTF">2022-10-19T05:55:49Z</dcterms:modified>
</cp:coreProperties>
</file>